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256" r:id="rId2"/>
    <p:sldId id="257" r:id="rId3"/>
    <p:sldId id="285" r:id="rId4"/>
    <p:sldId id="279" r:id="rId5"/>
    <p:sldId id="258" r:id="rId6"/>
    <p:sldId id="276" r:id="rId7"/>
    <p:sldId id="277" r:id="rId8"/>
    <p:sldId id="280" r:id="rId9"/>
    <p:sldId id="278" r:id="rId10"/>
    <p:sldId id="261" r:id="rId11"/>
    <p:sldId id="281" r:id="rId12"/>
    <p:sldId id="282" r:id="rId13"/>
    <p:sldId id="262" r:id="rId14"/>
    <p:sldId id="283" r:id="rId15"/>
    <p:sldId id="268" r:id="rId16"/>
    <p:sldId id="263" r:id="rId17"/>
    <p:sldId id="266" r:id="rId18"/>
    <p:sldId id="272" r:id="rId19"/>
    <p:sldId id="274" r:id="rId20"/>
  </p:sldIdLst>
  <p:sldSz cx="12188825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EC20E35-A176-4012-BC5E-935CFFF8708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44" autoAdjust="0"/>
    <p:restoredTop sz="94599" autoAdjust="0"/>
  </p:normalViewPr>
  <p:slideViewPr>
    <p:cSldViewPr>
      <p:cViewPr varScale="1">
        <p:scale>
          <a:sx n="69" d="100"/>
          <a:sy n="69" d="100"/>
        </p:scale>
        <p:origin x="774" y="66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52" d="100"/>
          <a:sy n="52" d="100"/>
        </p:scale>
        <p:origin x="2664" y="3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4AA43A-3F76-4A13-9CD6-36134EB429E3}" type="datetimeFigureOut">
              <a:rPr lang="en-US"/>
              <a:t>11/18/2020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50423A-8BCE-448E-A97B-03A88B2B12C1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51395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674A4F-2B7A-4ECB-A400-260B2FFC03C1}" type="datetimeFigureOut">
              <a:rPr lang="en-US"/>
              <a:t>11/18/2020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F2A70B-78F2-4DCF-B53B-C990D2FAFB8A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115705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Humans are</a:t>
            </a:r>
            <a:r>
              <a:rPr lang="en-GB" baseline="0" dirty="0" smtClean="0"/>
              <a:t> hotwired to communicate, but not to read marks on a page and translate them into words then images. Sentence structure!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F2A70B-78F2-4DCF-B53B-C990D2FAFB8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25748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Most adults read between 200 and 300 words per minute.</a:t>
            </a:r>
          </a:p>
          <a:p>
            <a:r>
              <a:rPr lang="en-GB" dirty="0" smtClean="0"/>
              <a:t>Children need to reach</a:t>
            </a:r>
            <a:r>
              <a:rPr lang="en-GB" baseline="0" dirty="0" smtClean="0"/>
              <a:t> 100 wpm by the end of KS2.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F2A70B-78F2-4DCF-B53B-C990D2FAFB8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5064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Evidence</a:t>
            </a:r>
            <a:r>
              <a:rPr lang="en-GB" baseline="0" dirty="0" smtClean="0"/>
              <a:t> in class – someone has the same book for ages but can’t talk to you about it</a:t>
            </a:r>
          </a:p>
          <a:p>
            <a:r>
              <a:rPr lang="en-GB" baseline="0" dirty="0" smtClean="0"/>
              <a:t>A child changes their book all the time, but doesn’t have a favourite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F2A70B-78F2-4DCF-B53B-C990D2FAFB8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82523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On a page with a hundred words, you might not know 3</a:t>
            </a:r>
            <a:r>
              <a:rPr lang="en-GB" baseline="0" dirty="0" smtClean="0"/>
              <a:t> or 5. Encourage post its at home – don’t interrupt reading to discuss. Wait </a:t>
            </a:r>
            <a:r>
              <a:rPr lang="en-GB" baseline="0" dirty="0" err="1" smtClean="0"/>
              <a:t>til</a:t>
            </a:r>
            <a:r>
              <a:rPr lang="en-GB" baseline="0" dirty="0" smtClean="0"/>
              <a:t> the end of a paragraph or chapter to recap.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F2A70B-78F2-4DCF-B53B-C990D2FAFB8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5710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Be clear that this relates</a:t>
            </a:r>
            <a:r>
              <a:rPr lang="en-GB" baseline="0" dirty="0" smtClean="0"/>
              <a:t> just to reading from a text (we read all the time in terms of looking at board/reading maths, RE </a:t>
            </a:r>
            <a:r>
              <a:rPr lang="en-GB" baseline="0" dirty="0" err="1" smtClean="0"/>
              <a:t>etc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F2A70B-78F2-4DCF-B53B-C990D2FAFB8A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3396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Activating</a:t>
            </a:r>
            <a:r>
              <a:rPr lang="en-GB" baseline="0" dirty="0" smtClean="0"/>
              <a:t> </a:t>
            </a:r>
            <a:r>
              <a:rPr lang="en-GB" baseline="0" smtClean="0"/>
              <a:t>prior knowledge</a:t>
            </a:r>
            <a:endParaRPr lang="en-GB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How</a:t>
            </a:r>
            <a:r>
              <a:rPr lang="en-GB" baseline="0" dirty="0" smtClean="0"/>
              <a:t> to avoid one word responses: What was the best thing that happened at school today (the worst).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F2A70B-78F2-4DCF-B53B-C990D2FAFB8A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15944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Terminology</a:t>
            </a:r>
            <a:r>
              <a:rPr lang="en-GB" baseline="0" dirty="0" smtClean="0"/>
              <a:t> has become important.</a:t>
            </a:r>
          </a:p>
          <a:p>
            <a:r>
              <a:rPr lang="en-GB" baseline="0" dirty="0" smtClean="0"/>
              <a:t>Each year children deepen understanding of sentence structure.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F2A70B-78F2-4DCF-B53B-C990D2FAFB8A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2153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Give a few minutes to look at your</a:t>
            </a:r>
            <a:r>
              <a:rPr lang="en-GB" baseline="0" dirty="0" smtClean="0"/>
              <a:t> child’s year group in the Grammar handout.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F2A70B-78F2-4DCF-B53B-C990D2FAFB8A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90432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See Reception </a:t>
            </a:r>
            <a:r>
              <a:rPr lang="en-GB" dirty="0" err="1" smtClean="0"/>
              <a:t>powerpoint</a:t>
            </a:r>
            <a:r>
              <a:rPr lang="en-GB" dirty="0" smtClean="0"/>
              <a:t> for more help on phonics.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F2A70B-78F2-4DCF-B53B-C990D2FAFB8A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3368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F2A70B-78F2-4DCF-B53B-C990D2FAFB8A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76158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Average adults</a:t>
            </a:r>
            <a:r>
              <a:rPr lang="en-GB" baseline="0" dirty="0" smtClean="0"/>
              <a:t> know/use  between 20,000 and 50,000 (with a BA</a:t>
            </a:r>
            <a:r>
              <a:rPr lang="en-GB" baseline="0" dirty="0" smtClean="0"/>
              <a:t>)</a:t>
            </a:r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F2A70B-78F2-4DCF-B53B-C990D2FAFB8A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90132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Please get in touch</a:t>
            </a:r>
            <a:r>
              <a:rPr lang="en-GB" baseline="0" dirty="0" smtClean="0"/>
              <a:t> with me if you would like more information or advice on reading or writing.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F2A70B-78F2-4DCF-B53B-C990D2FAFB8A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2701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2413" y="1905000"/>
            <a:ext cx="9144000" cy="2667000"/>
          </a:xfrm>
        </p:spPr>
        <p:txBody>
          <a:bodyPr>
            <a:no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256" name="line" descr="Line graphic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7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8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9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0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1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2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3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4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5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6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7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8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9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0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1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2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3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4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5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6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7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8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9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0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1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2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3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4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5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6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7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8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9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0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1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2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3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4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5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6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7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8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9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0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1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2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3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4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5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6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7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8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9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0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1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2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3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4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5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6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7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8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9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0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1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2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3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4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5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6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7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8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9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0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1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2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3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4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5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6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7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8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9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0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1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2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3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4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5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6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7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8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9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0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1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2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3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4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5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6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7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8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9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0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1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2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3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4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5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6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7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8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9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0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1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2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3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4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5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6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7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8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9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2413" y="5105400"/>
            <a:ext cx="9143999" cy="10668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674356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167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2pPr marL="548640">
              <a:defRPr/>
            </a:lvl2pPr>
            <a:lvl3pPr marL="777240">
              <a:defRPr/>
            </a:lvl3pPr>
            <a:lvl4pPr marL="1005840">
              <a:defRPr/>
            </a:lvl4pPr>
            <a:lvl5pPr marL="1234440">
              <a:defRPr/>
            </a:lvl5pPr>
            <a:lvl6pPr marL="1463040">
              <a:defRPr baseline="0"/>
            </a:lvl6pPr>
            <a:lvl7pPr marL="1691640">
              <a:defRPr baseline="0"/>
            </a:lvl7pPr>
            <a:lvl8pPr marL="1920240">
              <a:defRPr baseline="0"/>
            </a:lvl8pPr>
            <a:lvl9pPr marL="2148840">
              <a:defRPr baseline="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11/18/2020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1447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3" y="1905000"/>
            <a:ext cx="9144000" cy="2667000"/>
          </a:xfrm>
        </p:spPr>
        <p:txBody>
          <a:bodyPr anchor="b">
            <a:noAutofit/>
          </a:bodyPr>
          <a:lstStyle>
            <a:lvl1pPr algn="l">
              <a:defRPr sz="4400" b="0" cap="none" baseline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255" name="line" descr="Line graphic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6" name="Freeform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7" name="Freeform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8" name="Freeform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9" name="Freeform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0" name="Freeform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1" name="Freeform 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2" name="Freeform 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3" name="Freeform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4" name="Freeform 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5" name="Freeform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6" name="Freeform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7" name="Freeform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8" name="Freeform 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9" name="Freeform 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0" name="Freeform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1" name="Freeform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2" name="Freeform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3" name="Freeform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4" name="Freeform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5" name="Freeform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6" name="Freeform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7" name="Freeform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8" name="Freeform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9" name="Freeform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0" name="Freeform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1" name="Freeform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2" name="Freeform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3" name="Freeform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4" name="Freeform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5" name="Freeform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6" name="Freeform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7" name="Freeform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8" name="Freeform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9" name="Freeform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0" name="Freeform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1" name="Freeform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2" name="Freeform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3" name="Freeform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4" name="Freeform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5" name="Freeform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6" name="Freeform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7" name="Freeform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8" name="Freeform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9" name="Freeform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0" name="Freeform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1" name="Freeform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2" name="Freeform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3" name="Freeform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4" name="Freeform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5" name="Freeform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6" name="Freeform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7" name="Freeform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8" name="Freeform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9" name="Freeform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0" name="Freeform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1" name="Freeform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2" name="Freeform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3" name="Freeform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4" name="Freeform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5" name="Freeform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6" name="Freeform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7" name="Freeform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8" name="Freeform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9" name="Freeform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0" name="Freeform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1" name="Freeform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2" name="Freeform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3" name="Freeform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4" name="Freeform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5" name="Freeform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6" name="Freeform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7" name="Freeform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8" name="Freeform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9" name="Freeform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0" name="Freeform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1" name="Freeform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2" name="Freeform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3" name="Freeform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4" name="Freeform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5" name="Freeform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6" name="Freeform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7" name="Freeform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8" name="Freeform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9" name="Freeform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0" name="Freeform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1" name="Freeform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2" name="Freeform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3" name="Freeform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4" name="Freeform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5" name="Freeform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6" name="Freeform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7" name="Freeform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8" name="Freeform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9" name="Freeform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0" name="Freeform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1" name="Freeform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2" name="Freeform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3" name="Freeform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4" name="Freeform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5" name="Freeform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6" name="Freeform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7" name="Freeform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8" name="Freeform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9" name="Freeform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0" name="Freeform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1" name="Freeform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2" name="Freeform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3" name="Freeform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4" name="Freeform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5" name="Freeform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6" name="Freeform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7" name="Freeform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8" name="Freeform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9" name="Freeform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0" name="Freeform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1" name="Freeform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2" name="Freeform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3" name="Freeform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4" name="Freeform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5" name="Freeform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6" name="Freeform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7" name="Freeform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8" name="Freeform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5102525"/>
            <a:ext cx="9143999" cy="1069675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11/18/2020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5879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158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9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0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1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2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3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4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5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6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7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8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1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2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2413" y="1905000"/>
            <a:ext cx="4419599" cy="4267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46815" y="1905000"/>
            <a:ext cx="4419598" cy="4267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11/18/2020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8329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160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1" name="Freeform 16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2" name="Freeform 16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3" name="Freeform 16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4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5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6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7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8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1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2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3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4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4416552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2413" y="2819399"/>
            <a:ext cx="4416552" cy="33528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9860" y="1905000"/>
            <a:ext cx="4416552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9860" y="2819399"/>
            <a:ext cx="4416552" cy="33528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 marL="1956816"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/>
            </a:lvl8pPr>
            <a:lvl9pPr marL="1956816"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11/18/2020</a:t>
            </a:fld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82491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156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7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8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9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0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1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2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3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4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5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6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7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8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9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0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1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2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3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4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5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6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7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8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9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0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1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2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3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4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5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6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7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8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9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0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1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2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3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4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5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6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7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8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9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0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1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2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3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4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5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6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7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8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9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0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1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2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3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4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5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6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7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8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9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0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1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2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3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4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5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6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7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8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9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0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11/18/2020</a:t>
            </a:fld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31561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11/18/2020</a:t>
            </a:fld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0596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anchor="b">
            <a:noAutofit/>
          </a:bodyPr>
          <a:lstStyle>
            <a:lvl1pPr algn="l">
              <a:defRPr sz="32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2413" y="3429000"/>
            <a:ext cx="2743200" cy="2743200"/>
          </a:xfrm>
        </p:spPr>
        <p:txBody>
          <a:bodyPr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0022" y="1905000"/>
            <a:ext cx="5669280" cy="4038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grpSp>
        <p:nvGrpSpPr>
          <p:cNvPr id="615" name="frame" descr="Box graphic"/>
          <p:cNvGrpSpPr/>
          <p:nvPr/>
        </p:nvGrpSpPr>
        <p:grpSpPr bwMode="invGray">
          <a:xfrm>
            <a:off x="4417839" y="1630821"/>
            <a:ext cx="6291028" cy="4575885"/>
            <a:chOff x="4417839" y="1630821"/>
            <a:chExt cx="6291028" cy="4575885"/>
          </a:xfrm>
        </p:grpSpPr>
        <p:grpSp>
          <p:nvGrpSpPr>
            <p:cNvPr id="616" name="Group 615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8" name="Group 76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84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9" name="Group 76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77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7" name="Group 616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8" name="Group 61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69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7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9" name="Group 61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3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11/18/2020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6211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anchor="b">
            <a:noAutofit/>
          </a:bodyPr>
          <a:lstStyle>
            <a:lvl1pPr algn="l">
              <a:defRPr sz="32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1745838" y="1884311"/>
            <a:ext cx="5669280" cy="4041648"/>
          </a:xfrm>
          <a:solidFill>
            <a:schemeClr val="bg1"/>
          </a:solidFill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grpSp>
        <p:nvGrpSpPr>
          <p:cNvPr id="614" name="frame" descr="Box graphic"/>
          <p:cNvGrpSpPr/>
          <p:nvPr/>
        </p:nvGrpSpPr>
        <p:grpSpPr bwMode="invGray">
          <a:xfrm flipH="1">
            <a:off x="1447500" y="1630821"/>
            <a:ext cx="6291028" cy="4575885"/>
            <a:chOff x="4417839" y="1630821"/>
            <a:chExt cx="6291028" cy="4575885"/>
          </a:xfrm>
        </p:grpSpPr>
        <p:grpSp>
          <p:nvGrpSpPr>
            <p:cNvPr id="615" name="Group 614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7" name="Group 76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3" name="Freeform 84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4" name="Freeform 84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5" name="Freeform 84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5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6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7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8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9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0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91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8" name="Group 76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69" name="Freeform 76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0" name="Freeform 76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1" name="Freeform 77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2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3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4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5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6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7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8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79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0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1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2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3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4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5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6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7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8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89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0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1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2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3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4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5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6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7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8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99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0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1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2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3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4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5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6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7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8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09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0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1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2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3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4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5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6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7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8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19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0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1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2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3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4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5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6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7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8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29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0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1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2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3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4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5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6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7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8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39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0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1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842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6" name="Group 615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7" name="Group 61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3" name="Freeform 69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4" name="Freeform 69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5" name="Freeform 69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6" name="Freeform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7" name="Freeform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8" name="Freeform 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9" name="Freeform 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0" name="Freeform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1" name="Freeform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2" name="Freeform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3" name="Freeform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4" name="Freeform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5" name="Freeform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6" name="Freeform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7" name="Freeform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8" name="Freeform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09" name="Freeform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0" name="Freeform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1" name="Freeform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2" name="Freeform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3" name="Freeform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4" name="Freeform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5" name="Freeform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6" name="Freeform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7" name="Freeform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8" name="Freeform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19" name="Freeform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0" name="Freeform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1" name="Freeform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2" name="Freeform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3" name="Freeform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4" name="Freeform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5" name="Freeform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6" name="Freeform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7" name="Freeform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8" name="Freeform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29" name="Freeform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0" name="Freeform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1" name="Freeform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2" name="Freeform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3" name="Freeform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4" name="Freeform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5" name="Freeform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6" name="Freeform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7" name="Freeform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8" name="Freeform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39" name="Freeform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0" name="Freeform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1" name="Freeform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2" name="Freeform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3" name="Freeform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4" name="Freeform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5" name="Freeform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6" name="Freeform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7" name="Freeform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8" name="Freeform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49" name="Freeform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0" name="Freeform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1" name="Freeform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2" name="Freeform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3" name="Freeform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4" name="Freeform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5" name="Freeform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6" name="Freeform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7" name="Freeform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8" name="Freeform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59" name="Freeform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0" name="Freeform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1" name="Freeform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2" name="Freeform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3" name="Freeform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4" name="Freeform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5" name="Freeform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766" name="Freeform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8" name="Group 61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19" name="Freeform 61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0" name="Freeform 61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1" name="Freeform 62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2" name="Freeform 621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3" name="Freeform 622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4" name="Freeform 623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5" name="Freeform 624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6" name="Freeform 625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7" name="Freeform 626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8" name="Freeform 627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29" name="Freeform 628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0" name="Freeform 629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1" name="Freeform 630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2" name="Freeform 631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3" name="Freeform 632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4" name="Freeform 633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5" name="Freeform 634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6" name="Freeform 635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7" name="Freeform 636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8" name="Freeform 637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39" name="Freeform 638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0" name="Freeform 639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1" name="Freeform 640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2" name="Freeform 641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3" name="Freeform 642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4" name="Freeform 643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5" name="Freeform 644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6" name="Freeform 645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7" name="Freeform 646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8" name="Freeform 647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49" name="Freeform 648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0" name="Freeform 649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1" name="Freeform 650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2" name="Freeform 651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3" name="Freeform 652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4" name="Freeform 653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5" name="Freeform 654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6" name="Freeform 655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7" name="Freeform 656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8" name="Freeform 657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59" name="Freeform 658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0" name="Freeform 659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1" name="Freeform 660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2" name="Freeform 661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3" name="Freeform 662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4" name="Freeform 663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5" name="Freeform 664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6" name="Freeform 665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7" name="Freeform 666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8" name="Freeform 667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69" name="Freeform 668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0" name="Freeform 669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1" name="Freeform 670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2" name="Freeform 671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3" name="Freeform 672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4" name="Freeform 673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5" name="Freeform 674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6" name="Freeform 675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7" name="Freeform 676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8" name="Freeform 677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79" name="Freeform 678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0" name="Freeform 679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1" name="Freeform 680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2" name="Freeform 681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3" name="Freeform 682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4" name="Freeform 683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5" name="Freeform 684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6" name="Freeform 685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7" name="Freeform 686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8" name="Freeform 687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89" name="Freeform 688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0" name="Freeform 689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1" name="Freeform 690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  <p:sp>
              <p:nvSpPr>
                <p:cNvPr id="692" name="Freeform 691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05959" y="3411748"/>
            <a:ext cx="2743200" cy="2743200"/>
          </a:xfrm>
        </p:spPr>
        <p:txBody>
          <a:bodyPr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11/18/2020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17694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7" name="line" descr="Line graphic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8" name="Freeform 7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 marL="1956816">
              <a:defRPr/>
            </a:lvl6pPr>
            <a:lvl7pPr marL="1956816">
              <a:defRPr/>
            </a:lvl7pPr>
            <a:lvl8pPr marL="1956816">
              <a:defRPr/>
            </a:lvl8pPr>
            <a:lvl9pPr marL="1956816">
              <a:defRPr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11/18/2020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2679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361612" y="274639"/>
            <a:ext cx="1371600" cy="590174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7" name="line" descr="Line graphic"/>
          <p:cNvGrpSpPr/>
          <p:nvPr/>
        </p:nvGrpSpPr>
        <p:grpSpPr bwMode="invGray">
          <a:xfrm rot="5400000">
            <a:off x="6864412" y="3472598"/>
            <a:ext cx="6492240" cy="64008"/>
            <a:chOff x="1522413" y="1514475"/>
            <a:chExt cx="10569575" cy="64008"/>
          </a:xfrm>
        </p:grpSpPr>
        <p:sp>
          <p:nvSpPr>
            <p:cNvPr id="8" name="Freeform 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1" name="Freeform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2" name="Freeform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3" name="Freeform 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4" name="Freeform 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5" name="Freeform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6" name="Freeform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19" name="Freeform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0" name="Freeform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1" name="Freeform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2" name="Freeform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3" name="Freeform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4" name="Freeform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7" name="Freeform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8" name="Freeform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1" name="Freeform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2" name="Freeform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3" name="Freeform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4" name="Freeform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5" name="Freeform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6" name="Freeform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7" name="Freeform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8" name="Freeform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39" name="Freeform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0" name="Freeform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1" name="Freeform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2" name="Freeform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3" name="Freeform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4" name="Freeform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5" name="Freeform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6" name="Freeform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7" name="Freeform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8" name="Freeform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49" name="Freeform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0" name="Freeform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1" name="Freeform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2" name="Freeform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3" name="Freeform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4" name="Freeform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5" name="Freeform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6" name="Freeform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7" name="Freeform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8" name="Freeform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59" name="Freeform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0" name="Freeform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1" name="Freeform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2" name="Freeform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3" name="Freeform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4" name="Freeform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5" name="Freeform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6" name="Freeform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7" name="Freeform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8" name="Freeform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69" name="Freeform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0" name="Freeform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1" name="Freeform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2" name="Freeform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3" name="Freeform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4" name="Freeform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5" name="Freeform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6" name="Freeform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7" name="Freeform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8" name="Freeform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79" name="Freeform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0" name="Freeform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  <p:sp>
          <p:nvSpPr>
            <p:cNvPr id="81" name="Freeform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ln>
                  <a:noFill/>
                </a:ln>
              </a:endParaRPr>
            </a:p>
          </p:txBody>
        </p:sp>
      </p:grpSp>
      <p:sp>
        <p:nvSpPr>
          <p:cNvPr id="3" name="Vertical Text Placeholder 2"/>
          <p:cNvSpPr>
            <a:spLocks noGrp="1"/>
          </p:cNvSpPr>
          <p:nvPr>
            <p:ph type="body" orient="vert" idx="1" hasCustomPrompt="1"/>
          </p:nvPr>
        </p:nvSpPr>
        <p:spPr>
          <a:xfrm>
            <a:off x="608012" y="277813"/>
            <a:ext cx="9144001" cy="5898573"/>
          </a:xfrm>
        </p:spPr>
        <p:txBody>
          <a:bodyPr vert="eaVert"/>
          <a:lstStyle>
            <a:lvl5pPr>
              <a:defRPr/>
            </a:lvl5pPr>
            <a:lvl6pPr marL="1261872" indent="0">
              <a:buNone/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dirty="0"/>
              <a:t>Click to edit Master text styles</a:t>
            </a:r>
          </a:p>
          <a:p>
            <a:pPr lvl="1"/>
            <a:r>
              <a:rPr dirty="0"/>
              <a:t>Second level</a:t>
            </a:r>
          </a:p>
          <a:p>
            <a:pPr lvl="2"/>
            <a:r>
              <a:rPr dirty="0"/>
              <a:t>Third level</a:t>
            </a:r>
          </a:p>
          <a:p>
            <a:pPr lvl="3"/>
            <a:r>
              <a:rPr dirty="0"/>
              <a:t>Fourth level</a:t>
            </a:r>
          </a:p>
          <a:p>
            <a:pPr lvl="4"/>
            <a:r>
              <a:rPr dirty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E8FB1-0A7A-443E-AAF7-31D4FA1AA312}" type="datetimeFigureOut">
              <a:rPr lang="en-US"/>
              <a:t>11/18/2020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A54BD-C84D-46CE-8B72-31BFB26ABA43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1179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4" y="1905000"/>
            <a:ext cx="91440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2413" y="6400801"/>
            <a:ext cx="632459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2" y="6400801"/>
            <a:ext cx="124385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FE8FB1-0A7A-443E-AAF7-31D4FA1AA312}" type="datetimeFigureOut">
              <a:rPr lang="en-US" smtClean="0"/>
              <a:pPr/>
              <a:t>11/18/2020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523412" y="6400801"/>
            <a:ext cx="1143002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BA54BD-C84D-46CE-8B72-31BFB26ABA4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6364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90000"/>
        </a:lnSpc>
        <a:spcBef>
          <a:spcPts val="1800"/>
        </a:spcBef>
        <a:buSzPct val="100000"/>
        <a:buFont typeface="Arial" pitchFamily="34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76072" indent="-27432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04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33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618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947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76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ooktrust.org/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5" Type="http://schemas.openxmlformats.org/officeDocument/2006/relationships/hyperlink" Target="http://www.wordsforlife.org.uk/" TargetMode="External"/><Relationship Id="rId4" Type="http://schemas.openxmlformats.org/officeDocument/2006/relationships/hyperlink" Target="http://www.ilovebooks.org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Reading and Writing </a:t>
            </a:r>
            <a:br>
              <a:rPr lang="en-US" dirty="0" smtClean="0"/>
            </a:br>
            <a:r>
              <a:rPr lang="en-US" dirty="0" smtClean="0"/>
              <a:t>in KS2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What you need to know and how you can help your child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0111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Are you sitting comfortably?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>
          <a:xfrm>
            <a:off x="1522414" y="1988840"/>
            <a:ext cx="9144000" cy="4267200"/>
          </a:xfrm>
        </p:spPr>
        <p:txBody>
          <a:bodyPr/>
          <a:lstStyle/>
          <a:p>
            <a:pPr marL="0" indent="0">
              <a:buNone/>
            </a:pPr>
            <a:r>
              <a:rPr lang="en-US" sz="3200" dirty="0" smtClean="0"/>
              <a:t>Then I’ll begin…with </a:t>
            </a:r>
            <a:r>
              <a:rPr lang="en-US" sz="3200" dirty="0"/>
              <a:t>reading</a:t>
            </a:r>
            <a:r>
              <a:rPr lang="en-US" sz="3200" dirty="0" smtClean="0"/>
              <a:t>.</a:t>
            </a:r>
          </a:p>
          <a:p>
            <a:pPr marL="0" indent="0">
              <a:buNone/>
            </a:pPr>
            <a:endParaRPr lang="en-US" sz="3600" dirty="0" smtClean="0"/>
          </a:p>
          <a:p>
            <a:pPr marL="0" indent="0">
              <a:buNone/>
            </a:pPr>
            <a:endParaRPr lang="en-US" sz="4400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8536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6100" y="116632"/>
            <a:ext cx="4752528" cy="664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708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Reading is not easy or natural!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8108" y="1641095"/>
            <a:ext cx="7848872" cy="5182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304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2" y="1052736"/>
            <a:ext cx="9144000" cy="947936"/>
          </a:xfrm>
        </p:spPr>
        <p:txBody>
          <a:bodyPr/>
          <a:lstStyle/>
          <a:p>
            <a:r>
              <a:rPr lang="en-US" dirty="0" smtClean="0"/>
              <a:t>Fluency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05253" y="2204864"/>
            <a:ext cx="9143999" cy="3319264"/>
          </a:xfrm>
        </p:spPr>
        <p:txBody>
          <a:bodyPr/>
          <a:lstStyle/>
          <a:p>
            <a:r>
              <a:rPr lang="en-US" dirty="0" smtClean="0"/>
              <a:t>The need for speed!</a:t>
            </a:r>
          </a:p>
          <a:p>
            <a:endParaRPr lang="en-US" dirty="0" smtClean="0"/>
          </a:p>
          <a:p>
            <a:r>
              <a:rPr lang="en-US" dirty="0" smtClean="0"/>
              <a:t>If it takes a … a child a long  time to read a … paragraph of text….</a:t>
            </a:r>
          </a:p>
          <a:p>
            <a:r>
              <a:rPr lang="en-US" dirty="0" smtClean="0"/>
              <a:t>by the time they … come to the end of it…they will have …forgotten the …beginning.</a:t>
            </a:r>
          </a:p>
          <a:p>
            <a:endParaRPr lang="en-US" dirty="0" smtClean="0"/>
          </a:p>
          <a:p>
            <a:r>
              <a:rPr lang="en-US" dirty="0" smtClean="0"/>
              <a:t>Would you keep reading a book if you forgot what you had just read?</a:t>
            </a:r>
          </a:p>
          <a:p>
            <a:endParaRPr lang="en-US" dirty="0"/>
          </a:p>
          <a:p>
            <a:r>
              <a:rPr lang="en-US" dirty="0" smtClean="0"/>
              <a:t>This is why it is essential to that children are reading 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7750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972598" cy="1020762"/>
          </a:xfrm>
        </p:spPr>
        <p:txBody>
          <a:bodyPr>
            <a:normAutofit fontScale="90000"/>
          </a:bodyPr>
          <a:lstStyle/>
          <a:p>
            <a:r>
              <a:rPr lang="en-GB" sz="4000" dirty="0" smtClean="0"/>
              <a:t>Does your child have a Goldilocks book?</a:t>
            </a:r>
            <a:endParaRPr lang="en-GB" sz="40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6500" y="1763966"/>
            <a:ext cx="4267200" cy="4267200"/>
          </a:xfrm>
        </p:spPr>
      </p:pic>
      <p:sp>
        <p:nvSpPr>
          <p:cNvPr id="5" name="Rectangle 4"/>
          <p:cNvSpPr/>
          <p:nvPr/>
        </p:nvSpPr>
        <p:spPr>
          <a:xfrm>
            <a:off x="1524955" y="2060848"/>
            <a:ext cx="518457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/>
              <a:t>Too easy</a:t>
            </a:r>
          </a:p>
          <a:p>
            <a:r>
              <a:rPr lang="en-GB" sz="2400" dirty="0"/>
              <a:t>You have read it lots of times</a:t>
            </a:r>
          </a:p>
          <a:p>
            <a:r>
              <a:rPr lang="en-GB" sz="2400" dirty="0"/>
              <a:t>You know all of the words</a:t>
            </a:r>
          </a:p>
          <a:p>
            <a:r>
              <a:rPr lang="en-GB" sz="2400" dirty="0"/>
              <a:t>You can read it smoothly and </a:t>
            </a:r>
            <a:r>
              <a:rPr lang="en-GB" sz="2400" dirty="0" smtClean="0"/>
              <a:t>quickly</a:t>
            </a:r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 smtClean="0"/>
          </a:p>
          <a:p>
            <a:r>
              <a:rPr lang="en-GB" sz="2400" b="1" dirty="0" smtClean="0"/>
              <a:t>Too hard</a:t>
            </a:r>
          </a:p>
          <a:p>
            <a:r>
              <a:rPr lang="en-GB" sz="2400" dirty="0" smtClean="0"/>
              <a:t>You are not interested in the subject</a:t>
            </a:r>
          </a:p>
          <a:p>
            <a:r>
              <a:rPr lang="en-GB" sz="2400" dirty="0" smtClean="0"/>
              <a:t>You are often confused about what is happening</a:t>
            </a:r>
          </a:p>
          <a:p>
            <a:r>
              <a:rPr lang="en-GB" sz="2400" dirty="0" smtClean="0"/>
              <a:t>Even when you re-read parts of it, you don’t really understand it</a:t>
            </a:r>
          </a:p>
          <a:p>
            <a:r>
              <a:rPr lang="en-GB" sz="2400" dirty="0" smtClean="0"/>
              <a:t>You need a lot of help to read it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844430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1844" y="274638"/>
            <a:ext cx="10297144" cy="1020762"/>
          </a:xfrm>
        </p:spPr>
        <p:txBody>
          <a:bodyPr/>
          <a:lstStyle/>
          <a:p>
            <a:r>
              <a:rPr lang="en-GB" dirty="0" smtClean="0"/>
              <a:t>How you will know if it’s a ‘just right’ book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2414" y="1844824"/>
            <a:ext cx="9144000" cy="43273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 smtClean="0"/>
              <a:t>Just right (Goldilocks)</a:t>
            </a:r>
          </a:p>
          <a:p>
            <a:pPr marL="0" indent="0">
              <a:buNone/>
            </a:pPr>
            <a:r>
              <a:rPr lang="en-GB" sz="3200" dirty="0" smtClean="0"/>
              <a:t>You know most (95-97% of the words)</a:t>
            </a:r>
          </a:p>
          <a:p>
            <a:pPr marL="0" indent="0">
              <a:buNone/>
            </a:pPr>
            <a:r>
              <a:rPr lang="en-GB" sz="3200" dirty="0" smtClean="0"/>
              <a:t>You can read it smoothly, but some parts are  a bit choppy</a:t>
            </a:r>
          </a:p>
          <a:p>
            <a:pPr marL="0" indent="0">
              <a:buNone/>
            </a:pPr>
            <a:r>
              <a:rPr lang="en-GB" sz="3200" dirty="0" smtClean="0"/>
              <a:t>You might need to re-read parts to understand them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612830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Teachers need your help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In KS2 approximately one hour a day might be spent reading.</a:t>
            </a:r>
          </a:p>
          <a:p>
            <a:r>
              <a:rPr lang="en-GB" dirty="0" smtClean="0"/>
              <a:t>That’s only 5 hours a week…</a:t>
            </a:r>
          </a:p>
          <a:p>
            <a:r>
              <a:rPr lang="en-GB" dirty="0" smtClean="0"/>
              <a:t>You could nearly double that figure with 30 minutes a night and an hour on Saturday and Sunday.</a:t>
            </a:r>
          </a:p>
          <a:p>
            <a:r>
              <a:rPr lang="en-GB" dirty="0"/>
              <a:t>Most children in England do not read on a daily basis: in 2011 just over a third (37%) of 10 year-olds surveyed reported reading for pleasure every day</a:t>
            </a:r>
            <a:r>
              <a:rPr lang="en-GB" dirty="0" smtClean="0"/>
              <a:t>.</a:t>
            </a:r>
            <a:endParaRPr lang="en-GB" baseline="30000" dirty="0"/>
          </a:p>
          <a:p>
            <a:r>
              <a:rPr lang="en-GB" dirty="0"/>
              <a:t>There is a difference in reading performance equivalent to just over a year's schooling between young people who never read for enjoyment and those who read for up to 30 minutes per day</a:t>
            </a:r>
          </a:p>
        </p:txBody>
      </p:sp>
    </p:spTree>
    <p:extLst>
      <p:ext uri="{BB962C8B-B14F-4D97-AF65-F5344CB8AC3E}">
        <p14:creationId xmlns:p14="http://schemas.microsoft.com/office/powerpoint/2010/main" val="8572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2" y="1052736"/>
            <a:ext cx="9144000" cy="947936"/>
          </a:xfrm>
        </p:spPr>
        <p:txBody>
          <a:bodyPr/>
          <a:lstStyle/>
          <a:p>
            <a:r>
              <a:rPr lang="en-US" dirty="0" smtClean="0"/>
              <a:t>Comprehension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05253" y="2204864"/>
            <a:ext cx="9143999" cy="3319264"/>
          </a:xfrm>
        </p:spPr>
        <p:txBody>
          <a:bodyPr/>
          <a:lstStyle/>
          <a:p>
            <a:r>
              <a:rPr lang="en-US" dirty="0" smtClean="0"/>
              <a:t>Talk to your child as much as you can.</a:t>
            </a:r>
          </a:p>
          <a:p>
            <a:r>
              <a:rPr lang="en-US" dirty="0" smtClean="0"/>
              <a:t>Much of what we comprehend comes from our ability to make  links with what we already know.</a:t>
            </a:r>
          </a:p>
          <a:p>
            <a:endParaRPr lang="en-US" dirty="0"/>
          </a:p>
          <a:p>
            <a:r>
              <a:rPr lang="en-US" dirty="0" smtClean="0"/>
              <a:t>The more you read, the more you’ll know.</a:t>
            </a:r>
          </a:p>
          <a:p>
            <a:r>
              <a:rPr lang="en-US" dirty="0" smtClean="0"/>
              <a:t>The more you’ll know, the more places you’ll go.</a:t>
            </a:r>
          </a:p>
          <a:p>
            <a:r>
              <a:rPr lang="en-US" dirty="0" smtClean="0"/>
              <a:t>                                                                                                  </a:t>
            </a:r>
            <a:r>
              <a:rPr lang="en-US" dirty="0" err="1" smtClean="0"/>
              <a:t>Dr</a:t>
            </a:r>
            <a:r>
              <a:rPr lang="en-US" dirty="0" smtClean="0"/>
              <a:t> Seuss</a:t>
            </a:r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437517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Progression in Grammar</a:t>
            </a:r>
            <a:endParaRPr lang="en-US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701924" y="1628800"/>
            <a:ext cx="9143998" cy="46805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522414" y="1916832"/>
            <a:ext cx="9143998" cy="252028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4132" y="1628800"/>
            <a:ext cx="7610537" cy="4566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894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Grammar Terminology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2414" y="1905000"/>
            <a:ext cx="6372198" cy="4267200"/>
          </a:xfrm>
        </p:spPr>
        <p:txBody>
          <a:bodyPr/>
          <a:lstStyle/>
          <a:p>
            <a:r>
              <a:rPr lang="en-GB" dirty="0" smtClean="0"/>
              <a:t>Nouns, verbs, adjectives, adverbs, pronouns</a:t>
            </a:r>
          </a:p>
          <a:p>
            <a:r>
              <a:rPr lang="en-GB" dirty="0"/>
              <a:t>Determiners (used to be articles): the, a , </a:t>
            </a:r>
            <a:r>
              <a:rPr lang="en-GB" dirty="0" smtClean="0"/>
              <a:t>an</a:t>
            </a:r>
          </a:p>
          <a:p>
            <a:r>
              <a:rPr lang="en-GB" dirty="0" smtClean="0"/>
              <a:t>Clauses and phrases (relative clauses)</a:t>
            </a:r>
          </a:p>
          <a:p>
            <a:r>
              <a:rPr lang="en-GB" dirty="0" smtClean="0"/>
              <a:t>Conjunctions (co-ordinating, subordinating)</a:t>
            </a:r>
          </a:p>
          <a:p>
            <a:r>
              <a:rPr lang="en-GB" dirty="0" smtClean="0"/>
              <a:t>Fronted adverbials (time, place, manner)</a:t>
            </a:r>
          </a:p>
          <a:p>
            <a:r>
              <a:rPr lang="en-GB" dirty="0" smtClean="0"/>
              <a:t>Prepositions</a:t>
            </a:r>
          </a:p>
          <a:p>
            <a:r>
              <a:rPr lang="en-GB" dirty="0" smtClean="0"/>
              <a:t>Modal verbs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0756" y="2060848"/>
            <a:ext cx="2172166" cy="3068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641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Punctuation – and editing for it!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2414" y="1905000"/>
            <a:ext cx="6372198" cy="4267200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Capital letters</a:t>
            </a:r>
          </a:p>
          <a:p>
            <a:r>
              <a:rPr lang="en-GB" dirty="0" smtClean="0"/>
              <a:t>. , ! ? – ( ) “</a:t>
            </a:r>
          </a:p>
          <a:p>
            <a:r>
              <a:rPr lang="en-GB" dirty="0" smtClean="0"/>
              <a:t>Year 3 – direct speech, plural possessive apostrophes</a:t>
            </a:r>
          </a:p>
          <a:p>
            <a:r>
              <a:rPr lang="en-GB" dirty="0" smtClean="0"/>
              <a:t>Year 4 – direct speech with reporting clause first AND commas after fronted adverbials</a:t>
            </a:r>
          </a:p>
          <a:p>
            <a:r>
              <a:rPr lang="en-GB" dirty="0" smtClean="0"/>
              <a:t>Year 5 – commas for cohesion AND use of commas, brackets or dashes to show parenthesis</a:t>
            </a:r>
          </a:p>
          <a:p>
            <a:r>
              <a:rPr lang="en-GB" dirty="0" smtClean="0"/>
              <a:t>Year 6 – colons and semi colons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0756" y="2060848"/>
            <a:ext cx="2172166" cy="3068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074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9956" y="1476574"/>
            <a:ext cx="2952328" cy="41266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2444" y="1476573"/>
            <a:ext cx="2919600" cy="4126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021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Spelling terminology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Using sounds (recognising the phonemes for each grapheme)</a:t>
            </a:r>
          </a:p>
          <a:p>
            <a:r>
              <a:rPr lang="en-GB" dirty="0" smtClean="0"/>
              <a:t>Special friends</a:t>
            </a:r>
          </a:p>
          <a:p>
            <a:r>
              <a:rPr lang="en-GB" dirty="0" smtClean="0"/>
              <a:t>Prefixes</a:t>
            </a:r>
          </a:p>
          <a:p>
            <a:r>
              <a:rPr lang="en-GB" dirty="0" smtClean="0"/>
              <a:t>Suffixes</a:t>
            </a:r>
          </a:p>
          <a:p>
            <a:r>
              <a:rPr lang="en-GB" dirty="0" smtClean="0"/>
              <a:t>Root words</a:t>
            </a:r>
          </a:p>
          <a:p>
            <a:r>
              <a:rPr lang="en-GB" dirty="0" smtClean="0"/>
              <a:t>Word families</a:t>
            </a:r>
          </a:p>
          <a:p>
            <a:r>
              <a:rPr lang="en-GB" dirty="0" smtClean="0"/>
              <a:t>Etymology </a:t>
            </a:r>
          </a:p>
        </p:txBody>
      </p:sp>
    </p:spTree>
    <p:extLst>
      <p:ext uri="{BB962C8B-B14F-4D97-AF65-F5344CB8AC3E}">
        <p14:creationId xmlns:p14="http://schemas.microsoft.com/office/powerpoint/2010/main" val="2340645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53852" y="1052736"/>
            <a:ext cx="475252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sz="3600" dirty="0" smtClean="0"/>
              <a:t>Spelling Games</a:t>
            </a:r>
          </a:p>
          <a:p>
            <a:pPr>
              <a:lnSpc>
                <a:spcPct val="90000"/>
              </a:lnSpc>
            </a:pPr>
            <a:endParaRPr lang="en-GB" sz="2400" dirty="0" smtClean="0"/>
          </a:p>
          <a:p>
            <a:pPr>
              <a:lnSpc>
                <a:spcPct val="90000"/>
              </a:lnSpc>
            </a:pPr>
            <a:r>
              <a:rPr lang="en-GB" sz="2400" dirty="0" smtClean="0"/>
              <a:t>Make spelling fun!</a:t>
            </a:r>
          </a:p>
          <a:p>
            <a:pPr>
              <a:lnSpc>
                <a:spcPct val="90000"/>
              </a:lnSpc>
            </a:pPr>
            <a:endParaRPr lang="en-GB" sz="2400" dirty="0"/>
          </a:p>
          <a:p>
            <a:pPr marL="342900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400" dirty="0" err="1" smtClean="0"/>
              <a:t>Bananagrams</a:t>
            </a:r>
            <a:endParaRPr lang="en-GB" sz="2400" dirty="0" smtClean="0"/>
          </a:p>
          <a:p>
            <a:pPr marL="342900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400" dirty="0" smtClean="0"/>
              <a:t>How many words?</a:t>
            </a:r>
          </a:p>
          <a:p>
            <a:pPr marL="342900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400" dirty="0" smtClean="0"/>
              <a:t>Hangman</a:t>
            </a:r>
          </a:p>
          <a:p>
            <a:pPr marL="342900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400" dirty="0" smtClean="0"/>
              <a:t>Scrabble</a:t>
            </a:r>
          </a:p>
          <a:p>
            <a:pPr marL="342900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400" dirty="0" smtClean="0"/>
              <a:t>Boggle</a:t>
            </a:r>
          </a:p>
          <a:p>
            <a:pPr marL="342900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400" dirty="0" smtClean="0"/>
              <a:t>Crosswords</a:t>
            </a:r>
          </a:p>
          <a:p>
            <a:pPr marL="342900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400" dirty="0" smtClean="0"/>
              <a:t>Make connections</a:t>
            </a:r>
          </a:p>
          <a:p>
            <a:pPr marL="342900" indent="-3429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400" dirty="0" smtClean="0"/>
              <a:t>Mnemonics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6540" y="1052736"/>
            <a:ext cx="3456384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294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70476" y="274638"/>
            <a:ext cx="3995936" cy="1020762"/>
          </a:xfrm>
        </p:spPr>
        <p:txBody>
          <a:bodyPr/>
          <a:lstStyle/>
          <a:p>
            <a:r>
              <a:rPr lang="en-US" sz="4400" dirty="0" smtClean="0"/>
              <a:t>Vocabulary</a:t>
            </a:r>
            <a:endParaRPr lang="en-US" sz="44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7788" y="775177"/>
            <a:ext cx="4320480" cy="5897562"/>
          </a:xfrm>
        </p:spPr>
        <p:txBody>
          <a:bodyPr>
            <a:no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/>
              <a:t>There are over a million words in the English language.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/>
              <a:t>If a child is a good reader at 10, they will read approximately 100,000 words a year.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/>
              <a:t>By KS3, if a child has not developed a good range of vocabulary, they will find it very hard to access the academic language needed for GCSE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/>
              <a:t>In short, your child’s current reading habits are likely to affect their future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/>
              <a:t>A knowledge of around 50,000 words is needed to gain a University qualification</a:t>
            </a:r>
            <a:endParaRPr lang="en-US" sz="2400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817315" y="3284984"/>
            <a:ext cx="5553075" cy="2466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304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do we teach English at SWOY?</a:t>
            </a:r>
            <a:endParaRPr lang="en-US" dirty="0"/>
          </a:p>
        </p:txBody>
      </p:sp>
      <p:sp>
        <p:nvSpPr>
          <p:cNvPr id="6" name="Picture Placeholder 5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/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05959" y="2060848"/>
            <a:ext cx="2743200" cy="40941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This is a literacy scheme promoted by the Centre for Literacy  in Primary Education</a:t>
            </a:r>
          </a:p>
          <a:p>
            <a:r>
              <a:rPr lang="en-US" dirty="0" smtClean="0"/>
              <a:t>Many</a:t>
            </a:r>
            <a:r>
              <a:rPr lang="en-US" dirty="0" smtClean="0"/>
              <a:t> </a:t>
            </a:r>
            <a:r>
              <a:rPr lang="en-US" dirty="0" smtClean="0"/>
              <a:t>of the texts we use for Reading and Writing are recommended by POR</a:t>
            </a:r>
          </a:p>
          <a:p>
            <a:r>
              <a:rPr lang="en-US" dirty="0" smtClean="0"/>
              <a:t>They are inspirational books that link with our topics (either history, geography or science)</a:t>
            </a:r>
          </a:p>
          <a:p>
            <a:r>
              <a:rPr lang="en-US" dirty="0" smtClean="0"/>
              <a:t>The texts are chosen to help stimulate interest and encourage writing.</a:t>
            </a:r>
          </a:p>
          <a:p>
            <a:r>
              <a:rPr lang="en-US" dirty="0" smtClean="0"/>
              <a:t>Children will study the text for 2-3 weeks, using new vocabulary and techniques in their writing.</a:t>
            </a:r>
          </a:p>
          <a:p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2563" y="2060848"/>
            <a:ext cx="3371850" cy="3457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959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82244" y="332656"/>
            <a:ext cx="6156176" cy="1020762"/>
          </a:xfrm>
        </p:spPr>
        <p:txBody>
          <a:bodyPr/>
          <a:lstStyle/>
          <a:p>
            <a:r>
              <a:rPr lang="en-US" dirty="0" smtClean="0"/>
              <a:t>Tips for Handwriting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9796" y="692696"/>
            <a:ext cx="3816424" cy="5897562"/>
          </a:xfrm>
        </p:spPr>
        <p:txBody>
          <a:bodyPr>
            <a:no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/>
              <a:t>1,2, 3, 4 Are my feet flat on the floor? (Encourage posture, pencil grip, paper position at home too)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/>
              <a:t>Try a triangular or soft grip pencil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/>
              <a:t>Practice drawing the shapes in the air, in a sand tray </a:t>
            </a:r>
            <a:r>
              <a:rPr lang="en-US" sz="2400" dirty="0" err="1" smtClean="0"/>
              <a:t>etc</a:t>
            </a:r>
            <a:endParaRPr lang="en-US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/>
              <a:t>Remind child to begin and on the line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/>
              <a:t>Cross t and dot </a:t>
            </a:r>
            <a:r>
              <a:rPr lang="en-US" sz="2400" dirty="0" err="1" smtClean="0"/>
              <a:t>i</a:t>
            </a:r>
            <a:r>
              <a:rPr lang="en-US" sz="2400" dirty="0" smtClean="0"/>
              <a:t> at the end of the word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/>
              <a:t>There should be a </a:t>
            </a:r>
            <a:r>
              <a:rPr lang="en-US" sz="2400" dirty="0" err="1" smtClean="0"/>
              <a:t>oo</a:t>
            </a:r>
            <a:r>
              <a:rPr lang="en-US" sz="2400" dirty="0" smtClean="0"/>
              <a:t> space between words</a:t>
            </a:r>
            <a:endParaRPr lang="en-US" sz="24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25331" y="2324100"/>
            <a:ext cx="3438525" cy="32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209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Any Questions?</a:t>
            </a:r>
            <a:endParaRPr lang="en-US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701924" y="1628800"/>
            <a:ext cx="9143998" cy="468052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522414" y="3212976"/>
            <a:ext cx="9143998" cy="252028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>
                <a:hlinkClick r:id="rId3"/>
              </a:rPr>
              <a:t>www.booktrust.org</a:t>
            </a:r>
            <a:endParaRPr lang="en-US" dirty="0" smtClean="0"/>
          </a:p>
          <a:p>
            <a:r>
              <a:rPr lang="en-US" dirty="0" smtClean="0">
                <a:hlinkClick r:id="rId4"/>
              </a:rPr>
              <a:t>www.lovemybooks.org</a:t>
            </a:r>
            <a:endParaRPr lang="en-US" dirty="0" smtClean="0"/>
          </a:p>
          <a:p>
            <a:r>
              <a:rPr lang="en-US" dirty="0" smtClean="0">
                <a:hlinkClick r:id="rId5"/>
              </a:rPr>
              <a:t>http</a:t>
            </a:r>
            <a:r>
              <a:rPr lang="en-US" dirty="0">
                <a:hlinkClick r:id="rId5"/>
              </a:rPr>
              <a:t>://www.wordsforlife.org.uk</a:t>
            </a:r>
            <a:r>
              <a:rPr lang="en-US" dirty="0" smtClean="0">
                <a:hlinkClick r:id="rId5"/>
              </a:rPr>
              <a:t>/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swebster@swoy.lewisham.sch.uk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5583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halkboard 16x9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/>
        </a:blipFill>
      </a:bgFillStyleLst>
    </a:fmtScheme>
  </a:themeElements>
  <a:objectDefaults>
    <a:spDef>
      <a:spPr>
        <a:ln>
          <a:miter lim="800000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  <a:extLst>
    <a:ext uri="{05A4C25C-085E-4340-85A3-A5531E510DB2}">
      <thm15:themeFamily xmlns:thm15="http://schemas.microsoft.com/office/thememl/2012/main" name="TF00001018.potx" id="{D19C2884-2C55-4C1A-A5C2-5D03FF1F35A4}" vid="{5F7A9C6A-558C-4654-B762-2F22BC904FAE}"/>
    </a:ext>
  </a:extLst>
</a:theme>
</file>

<file path=ppt/theme/theme2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Chalkboard education presentation (widescreen)</Template>
  <TotalTime>1011</TotalTime>
  <Words>1043</Words>
  <Application>Microsoft Office PowerPoint</Application>
  <PresentationFormat>Custom</PresentationFormat>
  <Paragraphs>140</Paragraphs>
  <Slides>19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Consolas</vt:lpstr>
      <vt:lpstr>Corbel</vt:lpstr>
      <vt:lpstr>Chalkboard 16x9</vt:lpstr>
      <vt:lpstr>Reading and Writing  in KS2</vt:lpstr>
      <vt:lpstr>Are you sitting comfortably?</vt:lpstr>
      <vt:lpstr>PowerPoint Presentation</vt:lpstr>
      <vt:lpstr>Reading is not easy or natural!</vt:lpstr>
      <vt:lpstr>Fluency</vt:lpstr>
      <vt:lpstr>Does your child have a Goldilocks book?</vt:lpstr>
      <vt:lpstr>How you will know if it’s a ‘just right’ book</vt:lpstr>
      <vt:lpstr>Teachers need your help</vt:lpstr>
      <vt:lpstr>Comprehension</vt:lpstr>
      <vt:lpstr>Progression in Grammar</vt:lpstr>
      <vt:lpstr>Grammar Terminology</vt:lpstr>
      <vt:lpstr>Punctuation – and editing for it!</vt:lpstr>
      <vt:lpstr>PowerPoint Presentation</vt:lpstr>
      <vt:lpstr>Spelling terminology</vt:lpstr>
      <vt:lpstr>PowerPoint Presentation</vt:lpstr>
      <vt:lpstr>Vocabulary</vt:lpstr>
      <vt:lpstr>How do we teach English at SWOY?</vt:lpstr>
      <vt:lpstr>Tips for Handwriting</vt:lpstr>
      <vt:lpstr>Any Questions?</vt:lpstr>
    </vt:vector>
  </TitlesOfParts>
  <Company>St William Of York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Reading and Writing  in KS1</dc:title>
  <dc:creator>Samantha Webster</dc:creator>
  <cp:lastModifiedBy>Samantha Webster</cp:lastModifiedBy>
  <cp:revision>38</cp:revision>
  <dcterms:created xsi:type="dcterms:W3CDTF">2018-11-12T21:45:40Z</dcterms:created>
  <dcterms:modified xsi:type="dcterms:W3CDTF">2020-11-18T12:15:39Z</dcterms:modified>
</cp:coreProperties>
</file>